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92" r:id="rId3"/>
    <p:sldId id="293" r:id="rId4"/>
    <p:sldId id="321" r:id="rId5"/>
    <p:sldId id="330" r:id="rId6"/>
    <p:sldId id="324" r:id="rId7"/>
    <p:sldId id="357" r:id="rId8"/>
    <p:sldId id="339" r:id="rId9"/>
    <p:sldId id="294" r:id="rId10"/>
    <p:sldId id="295" r:id="rId11"/>
    <p:sldId id="296" r:id="rId12"/>
    <p:sldId id="302" r:id="rId13"/>
    <p:sldId id="322" r:id="rId14"/>
    <p:sldId id="298" r:id="rId15"/>
    <p:sldId id="323" r:id="rId16"/>
    <p:sldId id="299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4" r:id="rId37"/>
    <p:sldId id="333" r:id="rId38"/>
    <p:sldId id="417" r:id="rId39"/>
    <p:sldId id="325" r:id="rId40"/>
    <p:sldId id="328" r:id="rId41"/>
    <p:sldId id="340" r:id="rId42"/>
    <p:sldId id="326" r:id="rId43"/>
    <p:sldId id="327" r:id="rId44"/>
    <p:sldId id="418" r:id="rId45"/>
    <p:sldId id="419" r:id="rId46"/>
    <p:sldId id="329" r:id="rId47"/>
    <p:sldId id="337" r:id="rId48"/>
    <p:sldId id="336" r:id="rId49"/>
    <p:sldId id="335" r:id="rId50"/>
    <p:sldId id="338" r:id="rId51"/>
    <p:sldId id="341" r:id="rId52"/>
    <p:sldId id="342" r:id="rId53"/>
    <p:sldId id="358" r:id="rId54"/>
    <p:sldId id="343" r:id="rId55"/>
    <p:sldId id="344" r:id="rId56"/>
    <p:sldId id="345" r:id="rId57"/>
    <p:sldId id="350" r:id="rId58"/>
    <p:sldId id="354" r:id="rId59"/>
    <p:sldId id="346" r:id="rId60"/>
    <p:sldId id="347" r:id="rId61"/>
    <p:sldId id="360" r:id="rId62"/>
    <p:sldId id="348" r:id="rId63"/>
    <p:sldId id="349" r:id="rId64"/>
    <p:sldId id="351" r:id="rId65"/>
    <p:sldId id="359" r:id="rId66"/>
    <p:sldId id="361" r:id="rId67"/>
    <p:sldId id="353" r:id="rId68"/>
    <p:sldId id="352" r:id="rId69"/>
    <p:sldId id="356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417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  <p14:sldId id="418"/>
            <p14:sldId id="419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86384" autoAdjust="0"/>
  </p:normalViewPr>
  <p:slideViewPr>
    <p:cSldViewPr snapToGrid="0" showGuides="1">
      <p:cViewPr>
        <p:scale>
          <a:sx n="122" d="100"/>
          <a:sy n="122" d="100"/>
        </p:scale>
        <p:origin x="344" y="96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handoutMaster" Target="handoutMasters/handoutMaster1.xml"/><Relationship Id="rId71" Type="http://schemas.openxmlformats.org/officeDocument/2006/relationships/notesMaster" Target="notesMasters/notesMaster1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/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/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opensource.apple.com/tarballs/objc4/" TargetMode="Externa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tags" Target="../tags/tag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/>
          <p:cNvSpPr txBox="1"/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  <a:endParaRPr lang="en-US" altLang="zh-CN" sz="18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  <a:endParaRPr kumimoji="1" lang="zh-CN" altLang="en-US" sz="2400"/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  <a:endParaRPr lang="zh-CN" altLang="en-US"/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029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&lt;objc/runtime.h&gt;</a:t>
            </a:r>
            <a:endParaRPr lang="en-US" altLang="zh-CN" sz="1600">
              <a:solidFill>
                <a:srgbClr val="C41A16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]);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2923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&lt;malloc/malloc.h&gt;</a:t>
            </a:r>
            <a:endParaRPr lang="en-US" altLang="zh-CN" sz="1600">
              <a:solidFill>
                <a:srgbClr val="C41A16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*)obj);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</a:t>
            </a:r>
            <a:r>
              <a:rPr lang="en-US" altLang="zh-CN"/>
              <a:t>LLDB</a:t>
            </a:r>
            <a:r>
              <a:rPr lang="zh-CN" altLang="en-US"/>
              <a:t>指令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32162" y="1192002"/>
            <a:ext cx="11501313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12758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59"/>
            <a:ext cx="6419157" cy="181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2246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–</a:t>
            </a:r>
            <a:r>
              <a:rPr lang="zh-CN" altLang="en-US"/>
              <a:t> 面向对象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  <a:endParaRPr kumimoji="1" lang="zh-CN" altLang="en-US" sz="2000"/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  <a:endParaRPr kumimoji="1" lang="zh-CN" altLang="en-US" sz="2000"/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endParaRPr kumimoji="1" lang="zh-CN" altLang="en-US" sz="2000"/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  <a:endParaRPr kumimoji="1" lang="zh-CN" altLang="en-US" sz="2000"/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  <a:endParaRPr kumimoji="1" lang="zh-CN" altLang="en-US" sz="2000"/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  <a:endParaRPr kumimoji="1" lang="zh-CN" altLang="en-US" sz="2000"/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endParaRPr kumimoji="1" lang="zh-CN" altLang="en-US" sz="2000"/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endParaRPr kumimoji="1" lang="zh-CN" altLang="en-US" sz="2000"/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endParaRPr kumimoji="1" lang="zh-CN" altLang="en-US" sz="2000"/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  <a:endParaRPr kumimoji="1" lang="zh-CN" altLang="en-US" sz="2000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  <a:endParaRPr kumimoji="1" lang="zh-CN" altLang="en-US" sz="2000"/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  <a:endParaRPr kumimoji="1" lang="zh-CN" altLang="en-US" sz="2000"/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  <a:endParaRPr kumimoji="1" lang="zh-CN" altLang="en-US" sz="2000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  <a:endParaRPr kumimoji="1" lang="zh-CN" altLang="en-US" sz="20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  <a:endParaRPr kumimoji="1" lang="zh-CN" altLang="en-US" sz="20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  <a:endParaRPr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  <a:endParaRPr kumimoji="1" lang="en-US" altLang="zh-CN" sz="2400">
                <a:solidFill>
                  <a:srgbClr val="FF0000"/>
                </a:solidFill>
              </a:endParaRP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  <a:endParaRPr kumimoji="1" lang="en-US" altLang="zh-CN" sz="2400">
                <a:solidFill>
                  <a:srgbClr val="FF0000"/>
                </a:solidFill>
              </a:endParaRP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0000"/>
                </a:solidFill>
              </a:rPr>
              <a:t>NSKVONotifying_MJPerson</a:t>
            </a:r>
            <a:endParaRPr kumimoji="1" lang="en-US" altLang="zh-CN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Foundation</a:t>
            </a:r>
            <a:endParaRPr lang="en-US" altLang="zh-CN"/>
          </a:p>
          <a:p>
            <a:pPr algn="ctr"/>
            <a:r>
              <a:rPr lang="en-US" altLang="zh-CN"/>
              <a:t>_NSSetIntValueAndNotify</a:t>
            </a:r>
            <a:endParaRPr kumimoji="1" lang="zh-CN" altLang="en-US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  <a:endParaRPr kumimoji="1" lang="en-US" altLang="zh-CN" sz="2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  <a:endParaRPr kumimoji="1" lang="zh-CN" altLang="en-US" sz="2400"/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081145" y="204343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运行时产生的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304290"/>
            <a:ext cx="4358640" cy="5275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304290"/>
            <a:ext cx="5725160" cy="2823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0" grpId="0" bldLvl="0" animBg="1"/>
      <p:bldP spid="19" grpId="0" bldLvl="0" animBg="1"/>
      <p:bldP spid="22" grpId="0"/>
      <p:bldP spid="23" grpId="0"/>
      <p:bldP spid="27" grpId="0" bldLvl="0" animBg="1"/>
      <p:bldP spid="34" grpId="0"/>
      <p:bldP spid="35" grpId="0"/>
      <p:bldP spid="36" grpId="0" bldLvl="0" animBg="1"/>
      <p:bldP spid="46" grpId="0" bldLvl="0" animBg="1"/>
      <p:bldP spid="52" grpId="0"/>
      <p:bldP spid="53" grpId="0" bldLvl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/>
                <a:gridCol w="572347"/>
                <a:gridCol w="572347"/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(*load_method)(cls, SEL_load)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类的加载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95" y="1107440"/>
            <a:ext cx="7125335" cy="544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类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</a:rPr>
              <a:t>和分类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的加载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5420" y="1269365"/>
            <a:ext cx="3957955" cy="5431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/>
                <a:gridCol w="44513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/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/>
                <a:gridCol w="2950210"/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smtClean="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/>
                <a:gridCol w="2725420"/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smtClean="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/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  <a:endParaRPr lang="en-US" altLang="zh-CN" sz="1600" smtClean="0">
                        <a:solidFill>
                          <a:srgbClr val="000000"/>
                        </a:solidFill>
                        <a:latin typeface="Menlo-Regular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  <a:endParaRPr lang="en-US" altLang="zh-CN" sz="140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  <a:endParaRPr lang="en-US" altLang="zh-CN" sz="1400">
              <a:solidFill>
                <a:srgbClr val="000000"/>
              </a:solidFill>
              <a:latin typeface="Menlo-Regular" charset="0"/>
            </a:endParaRP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/>
                <a:gridCol w="2035629"/>
                <a:gridCol w="2783114"/>
                <a:gridCol w="2032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/>
                <a:gridCol w="34072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Menlo-Regula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Menlo-Regula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Menlo-Regula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  <a:endParaRPr lang="en-US" altLang="zh-CN"/>
          </a:p>
          <a:p>
            <a:r>
              <a:rPr lang="en-US" altLang="zh-CN"/>
              <a:t>  void *__isa;</a:t>
            </a:r>
            <a:endParaRPr lang="en-US" altLang="zh-CN"/>
          </a:p>
          <a:p>
            <a:r>
              <a:rPr lang="en-US" altLang="zh-CN"/>
              <a:t>__Block_byref_age_0 *__forwarding;</a:t>
            </a:r>
            <a:endParaRPr lang="en-US" altLang="zh-CN"/>
          </a:p>
          <a:p>
            <a:r>
              <a:rPr lang="en-US" altLang="zh-CN"/>
              <a:t> int __flags;</a:t>
            </a:r>
            <a:endParaRPr lang="en-US" altLang="zh-CN"/>
          </a:p>
          <a:p>
            <a:r>
              <a:rPr lang="en-US" altLang="zh-CN"/>
              <a:t> int __size;</a:t>
            </a:r>
            <a:endParaRPr lang="en-US" altLang="zh-CN"/>
          </a:p>
          <a:p>
            <a:r>
              <a:rPr lang="en-US" altLang="zh-CN"/>
              <a:t> int age;</a:t>
            </a:r>
            <a:endParaRPr lang="en-US" altLang="zh-CN"/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  <a:endParaRPr kumimoji="1" lang="en-US" altLang="zh-CN" sz="2400"/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  <a:endParaRPr kumimoji="1" lang="en-US" altLang="zh-CN" sz="2400"/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  <a:endParaRPr kumimoji="1" lang="zh-CN" altLang="en-US" sz="2400"/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  <a:endParaRPr kumimoji="1" lang="zh-CN" altLang="en-US" sz="2400"/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2"/>
            <a:ext cx="11501313" cy="13111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133322"/>
            <a:ext cx="11501313" cy="10444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-sdk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-rewrite-objc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  <a:endParaRPr kumimoji="1" lang="zh-CN" altLang="en-US" sz="2400"/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ags/tag1.xml><?xml version="1.0" encoding="utf-8"?>
<p:tagLst xmlns:p="http://schemas.openxmlformats.org/presentationml/2006/main">
  <p:tag name="KSO_WM_UNIT_TABLE_BEAUTIFY" val="smartTable{cd357508-fdc1-4b0d-869a-443de1612b19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0</TotalTime>
  <Words>12071</Words>
  <Application>WPS 演示</Application>
  <PresentationFormat>宽屏</PresentationFormat>
  <Paragraphs>1137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6" baseType="lpstr">
      <vt:lpstr>Arial</vt:lpstr>
      <vt:lpstr>方正书宋_GBK</vt:lpstr>
      <vt:lpstr>Wingdings</vt:lpstr>
      <vt:lpstr>微软雅黑</vt:lpstr>
      <vt:lpstr>汉仪旗黑KW</vt:lpstr>
      <vt:lpstr>黑体</vt:lpstr>
      <vt:lpstr>宋体</vt:lpstr>
      <vt:lpstr>Menlo-Regular</vt:lpstr>
      <vt:lpstr>苹方-简</vt:lpstr>
      <vt:lpstr>Helvetica</vt:lpstr>
      <vt:lpstr>宋体</vt:lpstr>
      <vt:lpstr>Arial Unicode MS</vt:lpstr>
      <vt:lpstr>汉仪书宋二KW</vt:lpstr>
      <vt:lpstr>Calibri Light</vt:lpstr>
      <vt:lpstr>Helvetica Neue</vt:lpstr>
      <vt:lpstr>Calibri</vt:lpstr>
      <vt:lpstr>汉仪中黑KW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valueForKey:的原理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+initialize方法</vt:lpstr>
      <vt:lpstr>类的加载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apple</cp:lastModifiedBy>
  <cp:revision>837</cp:revision>
  <dcterms:created xsi:type="dcterms:W3CDTF">2021-01-30T02:49:21Z</dcterms:created>
  <dcterms:modified xsi:type="dcterms:W3CDTF">2021-01-30T02:49:21Z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2052-2.3.1.3761</vt:lpwstr>
  </property>
</Properties>
</file>